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9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1.xml" ContentType="application/vnd.openxmlformats-officedocument.theme+xml"/>
  <Override PartName="/ppt/slideLayouts/slideLayout30.xml" ContentType="application/vnd.openxmlformats-officedocument.presentationml.slideLayout+xml"/>
  <Override PartName="/ppt/theme/theme12.xml" ContentType="application/vnd.openxmlformats-officedocument.theme+xml"/>
  <Override PartName="/ppt/slideLayouts/slideLayout31.xml" ContentType="application/vnd.openxmlformats-officedocument.presentationml.slideLayout+xml"/>
  <Override PartName="/ppt/theme/theme13.xml" ContentType="application/vnd.openxmlformats-officedocument.theme+xml"/>
  <Override PartName="/ppt/slideLayouts/slideLayout32.xml" ContentType="application/vnd.openxmlformats-officedocument.presentationml.slideLayout+xml"/>
  <Override PartName="/ppt/theme/theme14.xml" ContentType="application/vnd.openxmlformats-officedocument.theme+xml"/>
  <Override PartName="/ppt/slideLayouts/slideLayout33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3704" r:id="rId2"/>
    <p:sldMasterId id="2147483708" r:id="rId3"/>
    <p:sldMasterId id="2147483724" r:id="rId4"/>
    <p:sldMasterId id="2147483712" r:id="rId5"/>
    <p:sldMasterId id="2147483714" r:id="rId6"/>
    <p:sldMasterId id="2147483716" r:id="rId7"/>
    <p:sldMasterId id="2147483684" r:id="rId8"/>
    <p:sldMasterId id="2147483674" r:id="rId9"/>
    <p:sldMasterId id="2147483696" r:id="rId10"/>
    <p:sldMasterId id="2147483688" r:id="rId11"/>
    <p:sldMasterId id="2147483672" r:id="rId12"/>
    <p:sldMasterId id="2147483718" r:id="rId13"/>
    <p:sldMasterId id="2147483720" r:id="rId14"/>
    <p:sldMasterId id="2147483722" r:id="rId15"/>
  </p:sldMasterIdLst>
  <p:notesMasterIdLst>
    <p:notesMasterId r:id="rId38"/>
  </p:notesMasterIdLst>
  <p:sldIdLst>
    <p:sldId id="256" r:id="rId16"/>
    <p:sldId id="266" r:id="rId17"/>
    <p:sldId id="328" r:id="rId18"/>
    <p:sldId id="329" r:id="rId19"/>
    <p:sldId id="339" r:id="rId20"/>
    <p:sldId id="343" r:id="rId21"/>
    <p:sldId id="340" r:id="rId22"/>
    <p:sldId id="330" r:id="rId23"/>
    <p:sldId id="341" r:id="rId24"/>
    <p:sldId id="342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262" r:id="rId34"/>
    <p:sldId id="306" r:id="rId35"/>
    <p:sldId id="307" r:id="rId36"/>
    <p:sldId id="25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204"/>
    <a:srgbClr val="E8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C44D83-31ED-40AF-A999-FF02F823C87F}" v="1" dt="2021-09-19T14:23:23.967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0"/>
    <p:restoredTop sz="65611" autoAdjust="0"/>
  </p:normalViewPr>
  <p:slideViewPr>
    <p:cSldViewPr snapToGrid="0" snapToObjects="1">
      <p:cViewPr varScale="1">
        <p:scale>
          <a:sx n="56" d="100"/>
          <a:sy n="56" d="100"/>
        </p:scale>
        <p:origin x="102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0" d="100"/>
          <a:sy n="110" d="100"/>
        </p:scale>
        <p:origin x="5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dha Sundararajan" userId="e8b6b2ec-8d5e-433b-be91-0bc53f26749f" providerId="ADAL" clId="{F8C44D83-31ED-40AF-A999-FF02F823C87F}"/>
    <pc:docChg chg="undo custSel modSld">
      <pc:chgData name="Radha Sundararajan" userId="e8b6b2ec-8d5e-433b-be91-0bc53f26749f" providerId="ADAL" clId="{F8C44D83-31ED-40AF-A999-FF02F823C87F}" dt="2021-09-19T14:37:15.342" v="157" actId="20577"/>
      <pc:docMkLst>
        <pc:docMk/>
      </pc:docMkLst>
      <pc:sldChg chg="modSp mod">
        <pc:chgData name="Radha Sundararajan" userId="e8b6b2ec-8d5e-433b-be91-0bc53f26749f" providerId="ADAL" clId="{F8C44D83-31ED-40AF-A999-FF02F823C87F}" dt="2021-09-19T14:37:15.342" v="157" actId="20577"/>
        <pc:sldMkLst>
          <pc:docMk/>
          <pc:sldMk cId="2047263590" sldId="339"/>
        </pc:sldMkLst>
        <pc:spChg chg="mod">
          <ac:chgData name="Radha Sundararajan" userId="e8b6b2ec-8d5e-433b-be91-0bc53f26749f" providerId="ADAL" clId="{F8C44D83-31ED-40AF-A999-FF02F823C87F}" dt="2021-09-19T14:37:15.342" v="157" actId="20577"/>
          <ac:spMkLst>
            <pc:docMk/>
            <pc:sldMk cId="2047263590" sldId="339"/>
            <ac:spMk id="7" creationId="{464D1A3F-FD8A-48E5-B921-A84856C80A8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AAA90-823F-DC4D-97DA-1717671DFB77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62496-206A-7245-9035-8E6E0DD62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0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party_cert_tip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reate_v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Tux Gnu Linux Penguin Free Transparent Image HD PNG Image">
            <a:extLst>
              <a:ext uri="{FF2B5EF4-FFF2-40B4-BE49-F238E27FC236}">
                <a16:creationId xmlns:a16="http://schemas.microsoft.com/office/drawing/2014/main" id="{2A6C489D-D516-4050-8DE7-4F035BBFC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18" y="4632838"/>
            <a:ext cx="2577010" cy="298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086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54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24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23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5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0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54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50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72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2"/>
                </a:solidFill>
              </a:rPr>
              <a:t>Example: If an objective has a weight of 4, there will be 4 questions on the exam related to that objective [2]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1200" dirty="0">
                <a:solidFill>
                  <a:schemeClr val="tx2"/>
                </a:solidFill>
              </a:rPr>
              <a:t>Link: View the 3rd party cert tips video at </a:t>
            </a:r>
            <a:r>
              <a:rPr lang="en-US" sz="1200" dirty="0">
                <a:solidFill>
                  <a:schemeClr val="tx2"/>
                </a:solidFill>
                <a:hlinkClick r:id="rId3"/>
              </a:rPr>
              <a:t>https://bit.ly/3party_cert_tips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19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90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</a:t>
            </a:r>
            <a:r>
              <a:rPr lang="en-US" sz="1200" b="0" i="0" dirty="0">
                <a:effectLst/>
              </a:rPr>
              <a:t>Anyone who passes an LPI exam may not retake that exam for two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83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n w="0"/>
              </a:rPr>
              <a:t>• A weight of “1” equates to 1 exam question</a:t>
            </a:r>
          </a:p>
          <a:p>
            <a:r>
              <a:rPr lang="en-US" b="0" cap="none" spc="0" dirty="0">
                <a:ln w="0"/>
                <a:solidFill>
                  <a:schemeClr val="tx1"/>
                </a:solidFill>
              </a:rPr>
              <a:t>• Since there is a weight of ‘3’, you will see 3 questions on searching and extracting data from files!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45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08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2"/>
                </a:solidFill>
              </a:rPr>
              <a:t>Create your own VM Using Kali Linux: </a:t>
            </a:r>
            <a:r>
              <a:rPr lang="en-US" dirty="0">
                <a:solidFill>
                  <a:schemeClr val="tx2"/>
                </a:solidFill>
                <a:hlinkClick r:id="rId3"/>
              </a:rPr>
              <a:t>https://bit.ly/create_vm</a:t>
            </a:r>
            <a:r>
              <a:rPr lang="en-US" dirty="0">
                <a:solidFill>
                  <a:schemeClr val="tx2"/>
                </a:solidFill>
              </a:rPr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20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04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4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47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06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52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58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7193" y="6061196"/>
            <a:ext cx="60098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61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1014" y="6492875"/>
            <a:ext cx="6009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1014" y="6492875"/>
            <a:ext cx="6009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0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2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2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3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50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8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62763"/>
          </a:xfrm>
          <a:prstGeom prst="rect">
            <a:avLst/>
          </a:prstGeom>
        </p:spPr>
      </p:pic>
      <p:sp>
        <p:nvSpPr>
          <p:cNvPr id="3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3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9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5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6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1" r:id="rId4"/>
    <p:sldLayoutId id="2147483680" r:id="rId5"/>
    <p:sldLayoutId id="2147483682" r:id="rId6"/>
    <p:sldLayoutId id="214748368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srm--c.na127.visual.force.com/apex/coursearticle?Id=kA03x0000015NlZCAU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pi.org/our-certifications/linux-essentials-overvi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www.lpi.org/policie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iki.lpi.org/wiki/Linux_Essentials_Objectives_V1.6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rps.wgu.edu/provision/25618952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ebookcentral.proquest.com/lib/westerngovernors-ebooks/detail.action?docID=600251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rm--c.na127.visual.force.com/apex/coursearticle?Id=kA03x0000015NlZCA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10857428" cy="2387600"/>
          </a:xfrm>
        </p:spPr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C851 SPECIAL EDITION: </a:t>
            </a:r>
            <a:b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Your New Course &amp; Labs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C851 Cohort Live Session for Sunday, September 19, 2021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Dr. John S. Galliano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| C851 Linux Foundations Instructor</a:t>
            </a:r>
          </a:p>
        </p:txBody>
      </p:sp>
    </p:spTree>
    <p:extLst>
      <p:ext uri="{BB962C8B-B14F-4D97-AF65-F5344CB8AC3E}">
        <p14:creationId xmlns:p14="http://schemas.microsoft.com/office/powerpoint/2010/main" val="203232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CC4EA-C0BB-4BF2-817B-444DADF38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F9B37F-620D-4C1C-AAEE-1BE94A0528D9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5451613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New Labs – What’s Covered?</a:t>
            </a:r>
            <a:endParaRPr lang="en-US" i="1" dirty="0"/>
          </a:p>
        </p:txBody>
      </p:sp>
      <p:pic>
        <p:nvPicPr>
          <p:cNvPr id="1026" name="Picture 2" descr="Oracle Linux vs. Red Hat Linux">
            <a:extLst>
              <a:ext uri="{FF2B5EF4-FFF2-40B4-BE49-F238E27FC236}">
                <a16:creationId xmlns:a16="http://schemas.microsoft.com/office/drawing/2014/main" id="{6A83C34D-76E1-4A52-ABDE-0EAC2886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882" y="890372"/>
            <a:ext cx="3717171" cy="440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C1103-F823-46A2-A782-6956735DF7BB}"/>
              </a:ext>
            </a:extLst>
          </p:cNvPr>
          <p:cNvSpPr txBox="1"/>
          <p:nvPr/>
        </p:nvSpPr>
        <p:spPr>
          <a:xfrm>
            <a:off x="375666" y="1089612"/>
            <a:ext cx="70652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Lab 3 : Advanced Commands - Part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05 Execute commands to manipulate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06 Differentiate between multiple output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07 Manage command input and output with redirection operators and pipes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08 Execute commands to handle compressed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09 Differentiate between text editors, vim and nano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Lab 3 : Advanced Commands - Part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10 Apply scripting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11 Differentiate and use variables within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12 Differentiate the use of loops in performing repetitive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13 Execute commands to display output and exit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Lab 4: Distributions, Features, and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01 differentiate between major operating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02 identify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req’d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life cycle management elements for major operating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03 differentiate reasons for using graphical user interface (GUI) and CLI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04 list computer hardware for desktop and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05 identify different types of computer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06 differentiate between partitions, their naming conventions, and their 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07 identify basic attributes of running programs</a:t>
            </a:r>
          </a:p>
        </p:txBody>
      </p:sp>
    </p:spTree>
    <p:extLst>
      <p:ext uri="{BB962C8B-B14F-4D97-AF65-F5344CB8AC3E}">
        <p14:creationId xmlns:p14="http://schemas.microsoft.com/office/powerpoint/2010/main" val="2330313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2851F-7D75-4193-A387-1A0167C41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C735A-7604-4A1B-87B7-8195ECAB2911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5451613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New Labs – Logging-In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180542-7A8B-4695-9B2A-E407602A390F}"/>
              </a:ext>
            </a:extLst>
          </p:cNvPr>
          <p:cNvSpPr txBox="1"/>
          <p:nvPr/>
        </p:nvSpPr>
        <p:spPr>
          <a:xfrm>
            <a:off x="375666" y="1484026"/>
            <a:ext cx="43531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Go to your course landing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Click-on ‘Course Summary’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Click-on the ‘Labs’ link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C8782D-748D-412F-844D-18FD0AC4A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723" y="390086"/>
            <a:ext cx="5065277" cy="53939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03A417-14DB-4543-A5F5-D89EBB65A553}"/>
              </a:ext>
            </a:extLst>
          </p:cNvPr>
          <p:cNvSpPr txBox="1"/>
          <p:nvPr/>
        </p:nvSpPr>
        <p:spPr>
          <a:xfrm>
            <a:off x="728662" y="6009738"/>
            <a:ext cx="8221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 Tip: The new labs provide a deeper Linux command line experience. Feel free to do the labs multiple times.</a:t>
            </a:r>
            <a:endParaRPr lang="en-US" sz="1400" b="0" i="1" dirty="0">
              <a:solidFill>
                <a:schemeClr val="tx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71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2851F-7D75-4193-A387-1A0167C41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C735A-7604-4A1B-87B7-8195ECAB2911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5451613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New Labs – Into the LODS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180542-7A8B-4695-9B2A-E407602A390F}"/>
              </a:ext>
            </a:extLst>
          </p:cNvPr>
          <p:cNvSpPr txBox="1"/>
          <p:nvPr/>
        </p:nvSpPr>
        <p:spPr>
          <a:xfrm>
            <a:off x="375667" y="1484026"/>
            <a:ext cx="5270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 will land on a ‘helper’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Click-on ‘Lab Exercises for the C851 Linux Foundations’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2776FB-B5D9-44E6-B5CA-5CE58139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421" y="525779"/>
            <a:ext cx="6443907" cy="44119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71247D-2451-41DD-A1CB-36F7F66CBB70}"/>
              </a:ext>
            </a:extLst>
          </p:cNvPr>
          <p:cNvSpPr txBox="1"/>
          <p:nvPr/>
        </p:nvSpPr>
        <p:spPr>
          <a:xfrm>
            <a:off x="728662" y="6009738"/>
            <a:ext cx="8221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 Tip: You can ‘bookmark’ the landing page and name it C851 Labs, for easy reference.</a:t>
            </a:r>
            <a:endParaRPr lang="en-US" sz="1400" b="0" i="1" dirty="0">
              <a:solidFill>
                <a:schemeClr val="tx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615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2851F-7D75-4193-A387-1A0167C41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C735A-7604-4A1B-87B7-8195ECAB2911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5451613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New Labs – The Lab Interface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180542-7A8B-4695-9B2A-E407602A390F}"/>
              </a:ext>
            </a:extLst>
          </p:cNvPr>
          <p:cNvSpPr txBox="1"/>
          <p:nvPr/>
        </p:nvSpPr>
        <p:spPr>
          <a:xfrm>
            <a:off x="375667" y="1484026"/>
            <a:ext cx="5270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 will authenticate through to the LODS virtualized labs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LODS will give you an indication of the load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CCAA7-16C6-4CBB-836A-8B0DF363C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497" y="1484026"/>
            <a:ext cx="6422010" cy="30589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5C5A1-3009-4723-9E6D-AEF9A8F091A1}"/>
              </a:ext>
            </a:extLst>
          </p:cNvPr>
          <p:cNvSpPr txBox="1"/>
          <p:nvPr/>
        </p:nvSpPr>
        <p:spPr>
          <a:xfrm>
            <a:off x="728662" y="6009738"/>
            <a:ext cx="8221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 Tip: The labs are responsive but may require some spin-up time to allocate resources. </a:t>
            </a:r>
            <a:endParaRPr lang="en-US" sz="1400" b="0" i="1" dirty="0">
              <a:solidFill>
                <a:schemeClr val="tx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344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2851F-7D75-4193-A387-1A0167C41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C735A-7604-4A1B-87B7-8195ECAB2911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5451613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New Labs – The Lab Interface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180542-7A8B-4695-9B2A-E407602A390F}"/>
              </a:ext>
            </a:extLst>
          </p:cNvPr>
          <p:cNvSpPr txBox="1"/>
          <p:nvPr/>
        </p:nvSpPr>
        <p:spPr>
          <a:xfrm>
            <a:off x="375667" y="1484026"/>
            <a:ext cx="52707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 will see the Oracle Linux VM login screen, defaulted to the Admin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Look for the WGU logo on the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Note the creds and the green 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icons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Clicking the 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 will send the text to your lab instance (very handy!)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 the bottom right you will see a navigation arrow to the next item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991FF7-0748-4F03-BEC2-1CE50E4FD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079" y="908684"/>
            <a:ext cx="6235841" cy="42805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573301-2400-4E07-A65C-5D02F386993B}"/>
              </a:ext>
            </a:extLst>
          </p:cNvPr>
          <p:cNvSpPr txBox="1"/>
          <p:nvPr/>
        </p:nvSpPr>
        <p:spPr>
          <a:xfrm>
            <a:off x="728662" y="6009738"/>
            <a:ext cx="8221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 Tip: Try and do you labs on a nice, big monitor. While doable on a laptop the extra screen real estate helps.</a:t>
            </a:r>
            <a:endParaRPr lang="en-US" sz="1400" b="0" i="1" dirty="0">
              <a:solidFill>
                <a:schemeClr val="tx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787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2851F-7D75-4193-A387-1A0167C41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1C735A-7604-4A1B-87B7-8195ECAB2911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5451613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New Labs – The Lab Interface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180542-7A8B-4695-9B2A-E407602A390F}"/>
              </a:ext>
            </a:extLst>
          </p:cNvPr>
          <p:cNvSpPr txBox="1"/>
          <p:nvPr/>
        </p:nvSpPr>
        <p:spPr>
          <a:xfrm>
            <a:off x="375667" y="1484026"/>
            <a:ext cx="5270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Clicking the hamburger menu in the upper right allows you to save and end your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 can also start “split windows”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2CEC8-9A24-48DF-8BBE-132E16E40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723" y="390087"/>
            <a:ext cx="4361905" cy="2771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C41B5F-0878-4541-93C1-1A8C1D64A7C2}"/>
              </a:ext>
            </a:extLst>
          </p:cNvPr>
          <p:cNvSpPr txBox="1"/>
          <p:nvPr/>
        </p:nvSpPr>
        <p:spPr>
          <a:xfrm>
            <a:off x="728662" y="6009738"/>
            <a:ext cx="8221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 Tip: The ‘Save’ function preserves your lab for 14 days -- an easy way to start where you left off.</a:t>
            </a:r>
            <a:endParaRPr lang="en-US" sz="1400" b="0" i="1" dirty="0">
              <a:solidFill>
                <a:schemeClr val="tx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321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53976-D856-42F4-BF45-5B0B8E37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584AE-A146-44F0-B258-D85D4DF07232}"/>
              </a:ext>
            </a:extLst>
          </p:cNvPr>
          <p:cNvSpPr txBox="1"/>
          <p:nvPr/>
        </p:nvSpPr>
        <p:spPr>
          <a:xfrm>
            <a:off x="274320" y="1025832"/>
            <a:ext cx="8872537" cy="5001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 are allotted 1 hour of lab access once you start a lab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extend if needed: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Watch for the prompt to extend within 15- 30 mins remaining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Each extension adds 15 minutes</a:t>
            </a:r>
          </a:p>
          <a:p>
            <a:pPr lvl="1"/>
            <a:endParaRPr lang="en-US" sz="11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There are 2 ways your lab can be </a:t>
            </a:r>
            <a:r>
              <a:rPr lang="en-US" sz="2400" i="0" u="sng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ERASED and not recoverable</a:t>
            </a:r>
            <a:endParaRPr lang="en-US" sz="2400" u="sng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 prompted to extend, you choose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 saved a lab (for 14 days) but do not resume in that period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you resume that lab within 14 days, your access remains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 you save the lab again, remains for an 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additional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14 days </a:t>
            </a:r>
          </a:p>
          <a:p>
            <a:pPr lvl="1"/>
            <a:endParaRPr lang="en-US" sz="11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Successful lab completion means you complete all of the requirements in a page </a:t>
            </a:r>
            <a:r>
              <a:rPr lang="en-US" sz="2400" b="0" i="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navigate by clicking the nav arrow at the bottom of a pane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E4C3F4-935D-47CD-9833-B9EE108BBCD5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10071354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Time Limits, Saving, Extensions, Completions</a:t>
            </a:r>
            <a:endParaRPr 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9CD669-FD40-482C-B5FD-5655E8DBD0D9}"/>
              </a:ext>
            </a:extLst>
          </p:cNvPr>
          <p:cNvSpPr txBox="1"/>
          <p:nvPr/>
        </p:nvSpPr>
        <p:spPr>
          <a:xfrm>
            <a:off x="728662" y="6009738"/>
            <a:ext cx="8221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 Tip: C</a:t>
            </a:r>
            <a:r>
              <a:rPr lang="en-US" sz="1400" b="0" i="1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omplete the exercises in order since later labs may rely on successful completion of previous tasks!</a:t>
            </a:r>
          </a:p>
        </p:txBody>
      </p:sp>
    </p:spTree>
    <p:extLst>
      <p:ext uri="{BB962C8B-B14F-4D97-AF65-F5344CB8AC3E}">
        <p14:creationId xmlns:p14="http://schemas.microsoft.com/office/powerpoint/2010/main" val="3970939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53976-D856-42F4-BF45-5B0B8E37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584AE-A146-44F0-B258-D85D4DF07232}"/>
              </a:ext>
            </a:extLst>
          </p:cNvPr>
          <p:cNvSpPr txBox="1"/>
          <p:nvPr/>
        </p:nvSpPr>
        <p:spPr>
          <a:xfrm>
            <a:off x="274320" y="1025832"/>
            <a:ext cx="582167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 the ‘Instructions’ tab are the steps you take to complete the lab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 the ‘resources’ tab, you will find: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available VMs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Network adapters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handy “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Ctrl+Alt+Del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 the ‘Help’ tab, you will find support links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E4C3F4-935D-47CD-9833-B9EE108BBCD5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10071354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Tabs</a:t>
            </a:r>
            <a:endParaRPr 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9CD669-FD40-482C-B5FD-5655E8DBD0D9}"/>
              </a:ext>
            </a:extLst>
          </p:cNvPr>
          <p:cNvSpPr txBox="1"/>
          <p:nvPr/>
        </p:nvSpPr>
        <p:spPr>
          <a:xfrm>
            <a:off x="728662" y="6009738"/>
            <a:ext cx="8221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 Tip: I’ve found the LODS chat function very responsive and the quickest way to resolve issues.</a:t>
            </a:r>
            <a:endParaRPr lang="en-US" sz="1400" b="0" i="1" dirty="0">
              <a:solidFill>
                <a:schemeClr val="tx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5C8E8-7F68-443A-8874-9BC338EBF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402" y="390087"/>
            <a:ext cx="3437100" cy="35272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E5CC38-92BC-4D17-8920-6755FBCC4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490" y="2231006"/>
            <a:ext cx="3034729" cy="3403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9644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53976-D856-42F4-BF45-5B0B8E37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584AE-A146-44F0-B258-D85D4DF07232}"/>
              </a:ext>
            </a:extLst>
          </p:cNvPr>
          <p:cNvSpPr txBox="1"/>
          <p:nvPr/>
        </p:nvSpPr>
        <p:spPr>
          <a:xfrm>
            <a:off x="375666" y="1162992"/>
            <a:ext cx="53835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How to log into the lab environment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How to save the lab session and exit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How to power down the lab session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E4C3F4-935D-47CD-9833-B9EE108BBCD5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10071354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DEMOS</a:t>
            </a:r>
            <a:endParaRPr lang="en-US" i="1" dirty="0"/>
          </a:p>
        </p:txBody>
      </p:sp>
      <p:pic>
        <p:nvPicPr>
          <p:cNvPr id="1026" name="Picture 2" descr="Announcing Oracle Linux Virtualization Manager | Oracle Virtualization Blog">
            <a:extLst>
              <a:ext uri="{FF2B5EF4-FFF2-40B4-BE49-F238E27FC236}">
                <a16:creationId xmlns:a16="http://schemas.microsoft.com/office/drawing/2014/main" id="{EDD194C6-FA37-4032-823B-6A7773285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60" y="1311593"/>
            <a:ext cx="44958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002863-3966-4132-804B-12E8AE3BB8DB}"/>
              </a:ext>
            </a:extLst>
          </p:cNvPr>
          <p:cNvSpPr txBox="1"/>
          <p:nvPr/>
        </p:nvSpPr>
        <p:spPr>
          <a:xfrm>
            <a:off x="728662" y="6009738"/>
            <a:ext cx="82210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 Tip: Refer to </a:t>
            </a:r>
            <a:r>
              <a:rPr lang="en-US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https://srm--c.na127.visual.force.com/apex/coursearticle?Id=kA03x0000015NlZCAU</a:t>
            </a:r>
            <a:r>
              <a:rPr lang="en-US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step-by-step instructions.</a:t>
            </a:r>
          </a:p>
        </p:txBody>
      </p:sp>
    </p:spTree>
    <p:extLst>
      <p:ext uri="{BB962C8B-B14F-4D97-AF65-F5344CB8AC3E}">
        <p14:creationId xmlns:p14="http://schemas.microsoft.com/office/powerpoint/2010/main" val="1112470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666" y="390087"/>
            <a:ext cx="5451613" cy="612885"/>
          </a:xfrm>
        </p:spPr>
        <p:txBody>
          <a:bodyPr>
            <a:noAutofit/>
          </a:bodyPr>
          <a:lstStyle/>
          <a:p>
            <a:pPr>
              <a:tabLst>
                <a:tab pos="5257800" algn="l"/>
              </a:tabLst>
            </a:pPr>
            <a:r>
              <a:rPr lang="en-US" sz="2800" dirty="0"/>
              <a:t>About the Linux Essentials v1.6 [1]</a:t>
            </a:r>
            <a:br>
              <a:rPr lang="en-US" sz="2800" b="0" i="0" dirty="0">
                <a:solidFill>
                  <a:srgbClr val="000000"/>
                </a:solidFill>
                <a:effectLst/>
              </a:rPr>
            </a:b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3928" y="1254127"/>
            <a:ext cx="5635091" cy="438116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 prerequisites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Closed book, up to 60 minutes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40 multiple-choice (some multi-select and fill-in-the-blank items) questions</a:t>
            </a:r>
          </a:p>
          <a:p>
            <a:r>
              <a:rPr lang="en-US" sz="2400" dirty="0">
                <a:solidFill>
                  <a:schemeClr val="tx2"/>
                </a:solidFill>
              </a:rPr>
              <a:t>Min pass score 500 points (200-800 scale)</a:t>
            </a:r>
          </a:p>
          <a:p>
            <a:r>
              <a:rPr lang="en-US" sz="2400" dirty="0">
                <a:solidFill>
                  <a:schemeClr val="tx2"/>
                </a:solidFill>
              </a:rPr>
              <a:t>Partially correct responses not accepted (for F-I-T-B questions LPI may accept multiple correct versions of an answer [2]</a:t>
            </a:r>
            <a:endParaRPr lang="en-US" sz="2400" baseline="300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Total exam weight count is 40, thus 40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3A48C-E845-42B1-A908-10A77284408E}"/>
              </a:ext>
            </a:extLst>
          </p:cNvPr>
          <p:cNvSpPr txBox="1"/>
          <p:nvPr/>
        </p:nvSpPr>
        <p:spPr>
          <a:xfrm>
            <a:off x="375666" y="5886451"/>
            <a:ext cx="737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[1,3] Linux Professional Institute, “Linux Professional Institute Linux Essentials,” Linux Professional Institute, 21-Oct-2018. [Online]. Available: 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https://www.lpi.org/our-certifications/linux-essentials-overview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</a:t>
            </a:r>
            <a:r>
              <a:rPr lang="fr-FR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Accessed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14-Aug-2021]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 Dr. Galliano’s correspondence with LPI, dated August 2021: Example: with/without leading path in a case where the answer is a command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8D0BD72-F1DE-481B-9E30-56EF7AFD4750}"/>
              </a:ext>
            </a:extLst>
          </p:cNvPr>
          <p:cNvSpPr txBox="1">
            <a:spLocks/>
          </p:cNvSpPr>
          <p:nvPr/>
        </p:nvSpPr>
        <p:spPr>
          <a:xfrm>
            <a:off x="6642685" y="1237232"/>
            <a:ext cx="5173649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Linux Community and a Career in Open Source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Finding Your Way on a Linux System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The Power of the Command Line</a:t>
            </a:r>
          </a:p>
          <a:p>
            <a:r>
              <a:rPr lang="en-US" sz="2400" dirty="0"/>
              <a:t>The Linux Operating System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Security and File Permissions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88CD04-D109-4A43-82D9-BDC57E91394B}"/>
              </a:ext>
            </a:extLst>
          </p:cNvPr>
          <p:cNvSpPr txBox="1">
            <a:spLocks/>
          </p:cNvSpPr>
          <p:nvPr/>
        </p:nvSpPr>
        <p:spPr>
          <a:xfrm>
            <a:off x="6642685" y="383759"/>
            <a:ext cx="5173649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800" dirty="0"/>
              <a:t>The 5 Exam Domains [3]</a:t>
            </a:r>
            <a:endParaRPr lang="en-US" sz="2800" baseline="30000" dirty="0"/>
          </a:p>
        </p:txBody>
      </p:sp>
      <p:pic>
        <p:nvPicPr>
          <p:cNvPr id="9" name="Picture 2" descr="Linux Essentials - Credly">
            <a:extLst>
              <a:ext uri="{FF2B5EF4-FFF2-40B4-BE49-F238E27FC236}">
                <a16:creationId xmlns:a16="http://schemas.microsoft.com/office/drawing/2014/main" id="{6BFAA0D2-E85A-4586-B1A4-D0090F4A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762" y="4103487"/>
            <a:ext cx="1137721" cy="113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1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EAFD26-CBB5-48D2-BC6A-2A90FE66850B}"/>
              </a:ext>
            </a:extLst>
          </p:cNvPr>
          <p:cNvSpPr txBox="1">
            <a:spLocks/>
          </p:cNvSpPr>
          <p:nvPr/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C07A4F-20C9-4C60-AE8F-3E184A4D3951}"/>
              </a:ext>
            </a:extLst>
          </p:cNvPr>
          <p:cNvSpPr txBox="1">
            <a:spLocks/>
          </p:cNvSpPr>
          <p:nvPr/>
        </p:nvSpPr>
        <p:spPr>
          <a:xfrm>
            <a:off x="567193" y="1858966"/>
            <a:ext cx="8910182" cy="3556756"/>
          </a:xfrm>
          <a:prstGeom prst="rect">
            <a:avLst/>
          </a:prstGeo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Welcome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Upgraded C851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 Comparison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New Labs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 the Exam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5 Exam Domains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Wrap-Up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805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81D5-1288-4F2A-9BF5-F3C8516C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94" y="641242"/>
            <a:ext cx="11107724" cy="612885"/>
          </a:xfrm>
        </p:spPr>
        <p:txBody>
          <a:bodyPr/>
          <a:lstStyle/>
          <a:p>
            <a:r>
              <a:rPr lang="en-US" dirty="0"/>
              <a:t>LPI Exam Re-Take Policy [4]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16F09-BC75-4B8A-844E-44B7E7120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0" i="0" dirty="0">
                <a:effectLst/>
              </a:rPr>
              <a:t>Anyone who takes an LPI exam once must wait </a:t>
            </a:r>
            <a:r>
              <a:rPr lang="en-US" sz="2400" b="0" i="0" u="sng" dirty="0">
                <a:effectLst/>
              </a:rPr>
              <a:t>one week</a:t>
            </a:r>
            <a:r>
              <a:rPr lang="en-US" sz="2400" b="0" i="0" dirty="0">
                <a:effectLst/>
              </a:rPr>
              <a:t> before re-taking</a:t>
            </a:r>
          </a:p>
          <a:p>
            <a:pPr algn="l"/>
            <a:r>
              <a:rPr lang="en-US" sz="2400" b="0" i="0" dirty="0">
                <a:effectLst/>
              </a:rPr>
              <a:t>Anyone who takes an LPI exam a second (and subsequent) time must wait </a:t>
            </a:r>
            <a:r>
              <a:rPr lang="en-US" sz="2400" b="0" i="0" u="sng" dirty="0">
                <a:effectLst/>
              </a:rPr>
              <a:t>30 days </a:t>
            </a:r>
            <a:r>
              <a:rPr lang="en-US" sz="2400" b="0" i="0" dirty="0">
                <a:effectLst/>
              </a:rPr>
              <a:t>before re-taking</a:t>
            </a:r>
          </a:p>
          <a:p>
            <a:pPr algn="l"/>
            <a:r>
              <a:rPr lang="en-US" sz="2400" dirty="0"/>
              <a:t>3</a:t>
            </a:r>
            <a:r>
              <a:rPr lang="en-US" sz="2400" baseline="30000" dirty="0"/>
              <a:t>rd</a:t>
            </a:r>
            <a:r>
              <a:rPr lang="en-US" sz="2400" dirty="0"/>
              <a:t> and subsequent attempts are at your own cost ($120)</a:t>
            </a:r>
            <a:endParaRPr lang="en-US" sz="2400" b="0" i="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81E14-5AEE-48B1-86A3-383C58ECE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FF5E8-612D-4F72-B4F4-2DFFAAF49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83" y="2351134"/>
            <a:ext cx="1462818" cy="2155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F981BD-A557-4D78-A947-757265E84CA6}"/>
              </a:ext>
            </a:extLst>
          </p:cNvPr>
          <p:cNvSpPr txBox="1"/>
          <p:nvPr/>
        </p:nvSpPr>
        <p:spPr>
          <a:xfrm>
            <a:off x="567193" y="6080514"/>
            <a:ext cx="7373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[4] Linux Professional Institute, “Privacy Statement and Policies,” Linux Professional Institute, 18-May-2018.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https://www.lpi.org/policies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</a:p>
        </p:txBody>
      </p:sp>
    </p:spTree>
    <p:extLst>
      <p:ext uri="{BB962C8B-B14F-4D97-AF65-F5344CB8AC3E}">
        <p14:creationId xmlns:p14="http://schemas.microsoft.com/office/powerpoint/2010/main" val="3256899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6509-595E-427C-9513-7005E0AD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Topics/Weightings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D4DE4-B087-468B-9D85-A55E386A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8713E3-F447-4C80-B2BE-9C3DDCC37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2378646"/>
            <a:ext cx="1881106" cy="2100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E05999-9925-4B8B-BF0C-8A42C0334860}"/>
              </a:ext>
            </a:extLst>
          </p:cNvPr>
          <p:cNvSpPr txBox="1"/>
          <p:nvPr/>
        </p:nvSpPr>
        <p:spPr>
          <a:xfrm>
            <a:off x="529702" y="6195488"/>
            <a:ext cx="7347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[5] Linux Professional Institute, “Linux Essentials Objectives V1.6 - LPI Wiki,” Linux Professional Institute, 25-Jan-2020.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https://wiki.lpi.org/wiki/Linux_Essentials_Objectives_V1.6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D1703F-5E1C-40C3-AF4A-B92ED3D1E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406819"/>
              </p:ext>
            </p:extLst>
          </p:nvPr>
        </p:nvGraphicFramePr>
        <p:xfrm>
          <a:off x="867686" y="431679"/>
          <a:ext cx="4204968" cy="5188060"/>
        </p:xfrm>
        <a:graphic>
          <a:graphicData uri="http://schemas.openxmlformats.org/drawingml/2006/table">
            <a:tbl>
              <a:tblPr/>
              <a:tblGrid>
                <a:gridCol w="1061720">
                  <a:extLst>
                    <a:ext uri="{9D8B030D-6E8A-4147-A177-3AD203B41FA5}">
                      <a16:colId xmlns:a16="http://schemas.microsoft.com/office/drawing/2014/main" val="4219903607"/>
                    </a:ext>
                  </a:extLst>
                </a:gridCol>
                <a:gridCol w="1741592">
                  <a:extLst>
                    <a:ext uri="{9D8B030D-6E8A-4147-A177-3AD203B41FA5}">
                      <a16:colId xmlns:a16="http://schemas.microsoft.com/office/drawing/2014/main" val="1260923742"/>
                    </a:ext>
                  </a:extLst>
                </a:gridCol>
                <a:gridCol w="1401656">
                  <a:extLst>
                    <a:ext uri="{9D8B030D-6E8A-4147-A177-3AD203B41FA5}">
                      <a16:colId xmlns:a16="http://schemas.microsoft.com/office/drawing/2014/main" val="4191681459"/>
                    </a:ext>
                  </a:extLst>
                </a:gridCol>
              </a:tblGrid>
              <a:tr h="259403"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Linux Essentials v1.6 Exam Topics [5]</a:t>
                      </a:r>
                      <a:endParaRPr lang="en-US" sz="18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40064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70311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67649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55391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189309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20548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6425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8134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197107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29632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835263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15640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79336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44119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55436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3759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9761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38387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769993"/>
                  </a:ext>
                </a:extLst>
              </a:tr>
              <a:tr h="25940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989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79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Questions Do you Have for Me?</a:t>
            </a:r>
          </a:p>
        </p:txBody>
      </p:sp>
    </p:spTree>
    <p:extLst>
      <p:ext uri="{BB962C8B-B14F-4D97-AF65-F5344CB8AC3E}">
        <p14:creationId xmlns:p14="http://schemas.microsoft.com/office/powerpoint/2010/main" val="1495071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666" y="390087"/>
            <a:ext cx="5451613" cy="612885"/>
          </a:xfrm>
        </p:spPr>
        <p:txBody>
          <a:bodyPr>
            <a:normAutofit fontScale="90000"/>
          </a:bodyPr>
          <a:lstStyle/>
          <a:p>
            <a:r>
              <a:rPr lang="en-US" dirty="0"/>
              <a:t>C851 v4 Upgraded Course Experience</a:t>
            </a:r>
            <a:endParaRPr 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3928" y="1417834"/>
            <a:ext cx="5635091" cy="421746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C851 gets an UPGRADE!</a:t>
            </a:r>
          </a:p>
          <a:p>
            <a:r>
              <a:rPr lang="en-US" sz="2400" dirty="0">
                <a:solidFill>
                  <a:schemeClr val="tx2"/>
                </a:solidFill>
              </a:rPr>
              <a:t>Refreshed course site launches on 9/23</a:t>
            </a:r>
          </a:p>
          <a:p>
            <a:r>
              <a:rPr lang="en-US" sz="2400" dirty="0">
                <a:solidFill>
                  <a:schemeClr val="tx2"/>
                </a:solidFill>
              </a:rPr>
              <a:t>Content remains the same but new labs built on RHEL</a:t>
            </a:r>
          </a:p>
          <a:p>
            <a:r>
              <a:rPr lang="en-US" sz="2400" dirty="0">
                <a:solidFill>
                  <a:schemeClr val="tx2"/>
                </a:solidFill>
              </a:rPr>
              <a:t>New delivery via </a:t>
            </a:r>
            <a:r>
              <a:rPr lang="en-US" sz="2400" dirty="0" err="1">
                <a:solidFill>
                  <a:schemeClr val="tx2"/>
                </a:solidFill>
              </a:rPr>
              <a:t>CBTnuggets</a:t>
            </a:r>
            <a:r>
              <a:rPr lang="en-US" sz="2400" dirty="0">
                <a:solidFill>
                  <a:schemeClr val="tx2"/>
                </a:solidFill>
              </a:rPr>
              <a:t> and the </a:t>
            </a:r>
            <a:r>
              <a:rPr lang="en-US" sz="2400" dirty="0" err="1">
                <a:solidFill>
                  <a:schemeClr val="tx2"/>
                </a:solidFill>
              </a:rPr>
              <a:t>Sybex</a:t>
            </a:r>
            <a:r>
              <a:rPr lang="en-US" sz="2400" dirty="0">
                <a:solidFill>
                  <a:schemeClr val="tx2"/>
                </a:solidFill>
              </a:rPr>
              <a:t> LPI Linux Essentials prep guide</a:t>
            </a:r>
          </a:p>
          <a:p>
            <a:r>
              <a:rPr lang="en-US" sz="2400" dirty="0">
                <a:effectLst/>
              </a:rPr>
              <a:t>You are encouraged to install your own </a:t>
            </a:r>
            <a:r>
              <a:rPr lang="en-US" sz="2400" dirty="0"/>
              <a:t> VM by following along at: https://bit.ly/create_vm</a:t>
            </a:r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5F7F5E-A605-4B76-9A76-B5436603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19142">
            <a:off x="6724641" y="730585"/>
            <a:ext cx="4494215" cy="19411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5CB7EF-40FF-46B1-834B-BE27D3C75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67149">
            <a:off x="5526040" y="3305572"/>
            <a:ext cx="3861901" cy="32787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12B9EA-B0F0-40F6-8F46-6C7A6FF57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48542">
            <a:off x="8273267" y="2755077"/>
            <a:ext cx="3650414" cy="203356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569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D86C-FAC9-4582-876C-08ACB99D0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197955-2638-48E4-8AB7-61C6BED77D14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1121534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Content Comparison (The New COS…) – Part 1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D1A3F-FD8A-48E5-B921-A84856C80A8F}"/>
              </a:ext>
            </a:extLst>
          </p:cNvPr>
          <p:cNvSpPr txBox="1"/>
          <p:nvPr/>
        </p:nvSpPr>
        <p:spPr>
          <a:xfrm>
            <a:off x="375666" y="978202"/>
            <a:ext cx="7488174" cy="4614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171450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ame as previous COS (uCertify based on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Sybex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eBook)</a:t>
            </a:r>
          </a:p>
          <a:p>
            <a:pPr marL="91440" marR="0" lvl="0" indent="-171450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tudy material in the </a:t>
            </a:r>
            <a:r>
              <a:rPr lang="en-US" sz="2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“Lesson and Knowledge Check”</a:t>
            </a:r>
            <a:endParaRPr lang="en-US" sz="2400" dirty="0">
              <a:highlight>
                <a:srgbClr val="FFFF00"/>
              </a:highligh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" marR="0" lvl="0" indent="-171450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preassessment test available in the eBook “Assessment” tab and “Answers to Assessment Test” tab)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" marR="0" lvl="0" indent="-171450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uCertify used Quizzes, </a:t>
            </a:r>
            <a:r>
              <a:rPr lang="en-US" sz="2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new COS has Review Questions at the end of each Chapter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(answers in the Appendix)</a:t>
            </a:r>
          </a:p>
          <a:p>
            <a:pPr marL="91440" marR="0" lvl="0" indent="-171450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 a section namely </a:t>
            </a:r>
            <a:r>
              <a:rPr lang="en-US" sz="2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“Exam Essentials” at the end of each Chapter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(excellent topics summary to ace the exam)</a:t>
            </a:r>
          </a:p>
          <a:p>
            <a:pPr marL="91440" marR="0" lvl="0" indent="-171450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 be downloaded as a PDF using the link at the top right-hand corner in the Course Landing page “</a:t>
            </a:r>
            <a:r>
              <a:rPr lang="en-US" sz="2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Download Course as PDF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52D0E3-3274-49B6-8541-6ECF34AEE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905" y="1213897"/>
            <a:ext cx="3870540" cy="39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00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D86C-FAC9-4582-876C-08ACB99D0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197955-2638-48E4-8AB7-61C6BED77D14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1121534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Content Comparison (The New COS…) – Part 2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D1A3F-FD8A-48E5-B921-A84856C80A8F}"/>
              </a:ext>
            </a:extLst>
          </p:cNvPr>
          <p:cNvSpPr txBox="1"/>
          <p:nvPr/>
        </p:nvSpPr>
        <p:spPr>
          <a:xfrm>
            <a:off x="375666" y="978202"/>
            <a:ext cx="8528304" cy="4823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20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practice tests, use: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20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Jason Dion’s </a:t>
            </a:r>
            <a:r>
              <a:rPr lang="en-US" sz="1600" dirty="0">
                <a:solidFill>
                  <a:srgbClr val="00020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1600" dirty="0">
                <a:solidFill>
                  <a:srgbClr val="00020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demy courses (2+6) for 8 total practice tests (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highly recommended that you do all the Practice Exams)</a:t>
            </a: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20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Available at </a:t>
            </a:r>
            <a:r>
              <a:rPr lang="en-US" sz="16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https://lrps.wgu.edu/provision/256189525</a:t>
            </a:r>
            <a:endParaRPr lang="en-US" sz="16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marR="152400" lvl="1" indent="-342900" fontAlgn="base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Complete the 2 Practice Tests by Jason Dion 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“LPI Linux Essentials (010-160) Complete Course and Exams” </a:t>
            </a:r>
          </a:p>
          <a:p>
            <a:pPr marL="800100" marR="152400" lvl="1" indent="-342900" fontAlgn="base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Also search for " LPI Linux Essentials 010-160 (6 Practice Exams) "  by Jason Dion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020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content videos use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800100" marR="152400" lvl="1" indent="-342900" fontAlgn="base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Udemy 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video 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“LPI Linux Essentials (010-160) Complete Course and Exams” 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Jason Dion  </a:t>
            </a:r>
          </a:p>
          <a:p>
            <a:pPr marL="800100" marR="152400" lvl="1" indent="-342900" fontAlgn="base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CBT nugget videos</a:t>
            </a:r>
          </a:p>
          <a:p>
            <a:pPr marL="800100" marR="152400" lvl="1" indent="-342900" fontAlgn="base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Linked in videos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152400" lvl="1" fontAlgn="base">
              <a:lnSpc>
                <a:spcPct val="107000"/>
              </a:lnSpc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152400" lvl="0" indent="-17145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use a mobile device to view the COS: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marR="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the following link and try to download each chapter of the eBook from the web </a:t>
            </a:r>
            <a:r>
              <a:rPr lang="en-US" sz="16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https://ebookcentral.proquest.com/lib/westerngovernors-ebooks/detail.action?docID=6002518</a:t>
            </a:r>
            <a:endParaRPr lang="en-US" sz="16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marR="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above link works well on iPads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263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B41A-2805-40A9-947D-73D05911D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0B7D2-E3B2-46E4-96FA-B36B83527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70283"/>
            <a:ext cx="5361664" cy="53682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6C4D59A-7014-40C1-9AF9-F75E554F315C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1121534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The New COS Flow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4B246-60FC-49D6-814E-11D3AF65CAF6}"/>
              </a:ext>
            </a:extLst>
          </p:cNvPr>
          <p:cNvSpPr txBox="1"/>
          <p:nvPr/>
        </p:nvSpPr>
        <p:spPr>
          <a:xfrm>
            <a:off x="375666" y="978202"/>
            <a:ext cx="5720334" cy="2841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20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subsection has a page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20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page has learning objectives (essential questions)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20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page directs you to the best resource to learn that topic</a:t>
            </a: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20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page has from 1-3 knowledge check questions</a:t>
            </a:r>
            <a:endParaRPr lang="en-US" sz="2400" b="1" dirty="0">
              <a:solidFill>
                <a:srgbClr val="00020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45BAAA-405E-40F0-909C-4C9B5F79DEE1}"/>
              </a:ext>
            </a:extLst>
          </p:cNvPr>
          <p:cNvSpPr txBox="1"/>
          <p:nvPr/>
        </p:nvSpPr>
        <p:spPr>
          <a:xfrm>
            <a:off x="728662" y="6009738"/>
            <a:ext cx="8221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 Tip: Do NOT rely on the knowledge check questions to gauge your readiness for the exam!</a:t>
            </a:r>
            <a:endParaRPr lang="en-US" sz="1400" b="0" i="1" dirty="0">
              <a:solidFill>
                <a:schemeClr val="tx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8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D86C-FAC9-4582-876C-08ACB99D0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197955-2638-48E4-8AB7-61C6BED77D14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1121534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Content Comparison (The New COS…) – Part 3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D1A3F-FD8A-48E5-B921-A84856C80A8F}"/>
              </a:ext>
            </a:extLst>
          </p:cNvPr>
          <p:cNvSpPr txBox="1"/>
          <p:nvPr/>
        </p:nvSpPr>
        <p:spPr>
          <a:xfrm>
            <a:off x="375666" y="978202"/>
            <a:ext cx="8779764" cy="4722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BIG 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advantage of the new COS is the extensive lab exercises with </a:t>
            </a:r>
            <a:r>
              <a:rPr lang="en-US" sz="2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built-in, stable lab environment</a:t>
            </a:r>
            <a:endParaRPr lang="en-US" sz="2400" dirty="0">
              <a:solidFill>
                <a:srgbClr val="000000"/>
              </a:solidFill>
              <a:highlight>
                <a:srgbClr val="FFFF00"/>
              </a:highligh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OA r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equires that we are proficient in using the CLI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628650" lvl="1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You can save the lab session after every use</a:t>
            </a:r>
          </a:p>
          <a:p>
            <a:pPr lvl="1">
              <a:lnSpc>
                <a:spcPct val="107000"/>
              </a:lnSpc>
            </a:pP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If you have difficulty accessing labs, use the ‘Help’ tab at the top right-hand corner of the lab window to chat with a live agent</a:t>
            </a:r>
            <a:endParaRPr lang="en-US" sz="2400" u="none" strike="noStrike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</a:pP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7145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Please refer the following pdf file for step-by-step instruction to login and use the built-in lab available with the new COS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24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  <a:p>
            <a:pPr lvl="1">
              <a:lnSpc>
                <a:spcPct val="107000"/>
              </a:lnSpc>
            </a:pPr>
            <a:r>
              <a:rPr lang="en-US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https://srm--c.na127.visual.force.com/apex/coursearticle?Id=kA03x0000015NlZCAU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F633C-0FA0-4D1C-BEF9-59E73944F325}"/>
              </a:ext>
            </a:extLst>
          </p:cNvPr>
          <p:cNvSpPr txBox="1"/>
          <p:nvPr/>
        </p:nvSpPr>
        <p:spPr>
          <a:xfrm>
            <a:off x="728662" y="6009738"/>
            <a:ext cx="8221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 Tip: As you study each chapter, practice the lab simultaneously for optimal learning.</a:t>
            </a:r>
          </a:p>
        </p:txBody>
      </p:sp>
    </p:spTree>
    <p:extLst>
      <p:ext uri="{BB962C8B-B14F-4D97-AF65-F5344CB8AC3E}">
        <p14:creationId xmlns:p14="http://schemas.microsoft.com/office/powerpoint/2010/main" val="300408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CC4EA-C0BB-4BF2-817B-444DADF38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F9B37F-620D-4C1C-AAEE-1BE94A0528D9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5451613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New Labs - Background</a:t>
            </a:r>
            <a:endParaRPr lang="en-US" i="1" dirty="0"/>
          </a:p>
        </p:txBody>
      </p:sp>
      <p:pic>
        <p:nvPicPr>
          <p:cNvPr id="1026" name="Picture 2" descr="Oracle Linux vs. Red Hat Linux">
            <a:extLst>
              <a:ext uri="{FF2B5EF4-FFF2-40B4-BE49-F238E27FC236}">
                <a16:creationId xmlns:a16="http://schemas.microsoft.com/office/drawing/2014/main" id="{6A83C34D-76E1-4A52-ABDE-0EAC2886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52" y="890372"/>
            <a:ext cx="3717171" cy="440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C1103-F823-46A2-A782-6956735DF7BB}"/>
              </a:ext>
            </a:extLst>
          </p:cNvPr>
          <p:cNvSpPr txBox="1"/>
          <p:nvPr/>
        </p:nvSpPr>
        <p:spPr>
          <a:xfrm>
            <a:off x="375666" y="1484026"/>
            <a:ext cx="56444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Based on Red Hat Enterprise Linux (RHEL)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Oracle Linux is an open-source clone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22844-B37E-4782-80EC-DCAC4554C771}"/>
              </a:ext>
            </a:extLst>
          </p:cNvPr>
          <p:cNvSpPr txBox="1"/>
          <p:nvPr/>
        </p:nvSpPr>
        <p:spPr>
          <a:xfrm>
            <a:off x="728662" y="6009738"/>
            <a:ext cx="8221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 You Know? Oracle’s Linux distro is a clone of RHEL and used in the Oracle Cloud Infrastructure (OCI).</a:t>
            </a:r>
            <a:endParaRPr lang="en-US" sz="1400" b="0" i="1" dirty="0">
              <a:solidFill>
                <a:schemeClr val="tx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66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CC4EA-C0BB-4BF2-817B-444DADF38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F9B37F-620D-4C1C-AAEE-1BE94A0528D9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5451613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New Labs – What’s Covered?</a:t>
            </a:r>
            <a:endParaRPr lang="en-US" i="1" dirty="0"/>
          </a:p>
        </p:txBody>
      </p:sp>
      <p:pic>
        <p:nvPicPr>
          <p:cNvPr id="1026" name="Picture 2" descr="Oracle Linux vs. Red Hat Linux">
            <a:extLst>
              <a:ext uri="{FF2B5EF4-FFF2-40B4-BE49-F238E27FC236}">
                <a16:creationId xmlns:a16="http://schemas.microsoft.com/office/drawing/2014/main" id="{6A83C34D-76E1-4A52-ABDE-0EAC2886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52" y="890372"/>
            <a:ext cx="3717171" cy="440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C1103-F823-46A2-A782-6956735DF7BB}"/>
              </a:ext>
            </a:extLst>
          </p:cNvPr>
          <p:cNvSpPr txBox="1"/>
          <p:nvPr/>
        </p:nvSpPr>
        <p:spPr>
          <a:xfrm>
            <a:off x="375667" y="1158192"/>
            <a:ext cx="553364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Lab 1 : Fundamentals of Open-Source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01 list major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02 clarify how the "open source" philosophy influenced Linux and its licensing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03 identify major open-source applications and their 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04 list uses of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05 describe cloud technology in a Linux environment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Lab 2 : Command Line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01 execute commands for various help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02 manage home and system directories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03 list files and directories attributes in various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04 manage files in various directories on the system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Lab 3 : Advanced Commands - 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01 execute commands to handle archive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02 apply basic regular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03 execute commands to search for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04 execute commands to extract data from files</a:t>
            </a:r>
          </a:p>
        </p:txBody>
      </p:sp>
    </p:spTree>
    <p:extLst>
      <p:ext uri="{BB962C8B-B14F-4D97-AF65-F5344CB8AC3E}">
        <p14:creationId xmlns:p14="http://schemas.microsoft.com/office/powerpoint/2010/main" val="31809784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291FC1B-9C0D-714D-91D8-8E8093E0EDE4}"/>
    </a:ext>
  </a:extLst>
</a:theme>
</file>

<file path=ppt/theme/theme10.xml><?xml version="1.0" encoding="utf-8"?>
<a:theme xmlns:a="http://schemas.openxmlformats.org/drawingml/2006/main" name="Body Grey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4329A6FB-1095-5241-BCAC-BB16457CB1A1}"/>
    </a:ext>
  </a:extLst>
</a:theme>
</file>

<file path=ppt/theme/theme11.xml><?xml version="1.0" encoding="utf-8"?>
<a:theme xmlns:a="http://schemas.openxmlformats.org/drawingml/2006/main" name="Body Blue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913DCDB3-3280-D34F-A91D-FE55C6D01C40}"/>
    </a:ext>
  </a:extLst>
</a:theme>
</file>

<file path=ppt/theme/theme12.xml><?xml version="1.0" encoding="utf-8"?>
<a:theme xmlns:a="http://schemas.openxmlformats.org/drawingml/2006/main" name="Ending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36DFEF74-938A-DD41-8E50-ED17D9C74D31}"/>
    </a:ext>
  </a:extLst>
</a:theme>
</file>

<file path=ppt/theme/theme13.xml><?xml version="1.0" encoding="utf-8"?>
<a:theme xmlns:a="http://schemas.openxmlformats.org/drawingml/2006/main" name="Ending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FC507B5-AC6E-0E41-AB4C-6E0C3209A861}"/>
    </a:ext>
  </a:extLst>
</a:theme>
</file>

<file path=ppt/theme/theme14.xml><?xml version="1.0" encoding="utf-8"?>
<a:theme xmlns:a="http://schemas.openxmlformats.org/drawingml/2006/main" name="Ending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DED3EA8-018F-D24B-9730-51B66DF54620}"/>
    </a:ext>
  </a:extLst>
</a:theme>
</file>

<file path=ppt/theme/theme15.xml><?xml version="1.0" encoding="utf-8"?>
<a:theme xmlns:a="http://schemas.openxmlformats.org/drawingml/2006/main" name="Ending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2E2D007B-A1D6-694B-869B-C76D213F2613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69B682AB-A5A6-F844-AFDD-05E3F1B31356}"/>
    </a:ext>
  </a:extLst>
</a:theme>
</file>

<file path=ppt/theme/theme3.xml><?xml version="1.0" encoding="utf-8"?>
<a:theme xmlns:a="http://schemas.openxmlformats.org/drawingml/2006/main" name="Cover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DBD2CA2-889F-7F4D-80EF-79F7580D10DA}"/>
    </a:ext>
  </a:extLst>
</a:theme>
</file>

<file path=ppt/theme/theme4.xml><?xml version="1.0" encoding="utf-8"?>
<a:theme xmlns:a="http://schemas.openxmlformats.org/drawingml/2006/main" name="Cover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180CC51-6A35-AE4A-AD07-A5A5F62BDB9C}"/>
    </a:ext>
  </a:extLst>
</a:theme>
</file>

<file path=ppt/theme/theme5.xml><?xml version="1.0" encoding="utf-8"?>
<a:theme xmlns:a="http://schemas.openxmlformats.org/drawingml/2006/main" name="Interstitial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7C86AAF-8A7C-D54E-8549-AE8622B511BE}"/>
    </a:ext>
  </a:extLst>
</a:theme>
</file>

<file path=ppt/theme/theme6.xml><?xml version="1.0" encoding="utf-8"?>
<a:theme xmlns:a="http://schemas.openxmlformats.org/drawingml/2006/main" name="Interstitial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CC60281-2869-F14A-9F64-2E6E2F3F2915}"/>
    </a:ext>
  </a:extLst>
</a:theme>
</file>

<file path=ppt/theme/theme7.xml><?xml version="1.0" encoding="utf-8"?>
<a:theme xmlns:a="http://schemas.openxmlformats.org/drawingml/2006/main" name="Interstitial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8C73B935-DEC3-1D45-8ABD-40558AA0F2EF}"/>
    </a:ext>
  </a:extLst>
</a:theme>
</file>

<file path=ppt/theme/theme8.xml><?xml version="1.0" encoding="utf-8"?>
<a:theme xmlns:a="http://schemas.openxmlformats.org/drawingml/2006/main" name="Interstitial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E672B97-F55E-474D-B055-EAC5BF922511}"/>
    </a:ext>
  </a:extLst>
</a:theme>
</file>

<file path=ppt/theme/theme9.xml><?xml version="1.0" encoding="utf-8"?>
<a:theme xmlns:a="http://schemas.openxmlformats.org/drawingml/2006/main" name="Body White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5008DB6A-7566-1847-92E7-77BF27A43A6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WGU_Marketing_Final_2</Template>
  <TotalTime>13222</TotalTime>
  <Words>2012</Words>
  <Application>Microsoft Office PowerPoint</Application>
  <PresentationFormat>Widescreen</PresentationFormat>
  <Paragraphs>267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Arial</vt:lpstr>
      <vt:lpstr>Calibri</vt:lpstr>
      <vt:lpstr>Cover 1</vt:lpstr>
      <vt:lpstr>Cover 2</vt:lpstr>
      <vt:lpstr>Cover 3</vt:lpstr>
      <vt:lpstr>Cover 4</vt:lpstr>
      <vt:lpstr>Interstitial 1</vt:lpstr>
      <vt:lpstr>Interstitial 2</vt:lpstr>
      <vt:lpstr>Interstitial 3</vt:lpstr>
      <vt:lpstr>Interstitial 4</vt:lpstr>
      <vt:lpstr>Body White</vt:lpstr>
      <vt:lpstr>Body Grey</vt:lpstr>
      <vt:lpstr>Body Blue</vt:lpstr>
      <vt:lpstr>Ending 1</vt:lpstr>
      <vt:lpstr>Ending 2</vt:lpstr>
      <vt:lpstr>Ending 3</vt:lpstr>
      <vt:lpstr>Ending 4</vt:lpstr>
      <vt:lpstr>C851 SPECIAL EDITION:  Your New Course &amp; Labs</vt:lpstr>
      <vt:lpstr>PowerPoint Presentation</vt:lpstr>
      <vt:lpstr>C851 v4 Upgraded Course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About the Linux Essentials v1.6 [1] </vt:lpstr>
      <vt:lpstr>LPI Exam Re-Take Policy [4]</vt:lpstr>
      <vt:lpstr>Exam Topics/Weightings</vt:lpstr>
      <vt:lpstr>What Questions Do you Have for Me?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of your presentation, keep it short.</dc:title>
  <dc:creator>John Galliano</dc:creator>
  <cp:lastModifiedBy>Radha Sundararajan</cp:lastModifiedBy>
  <cp:revision>195</cp:revision>
  <dcterms:created xsi:type="dcterms:W3CDTF">2021-06-27T13:01:38Z</dcterms:created>
  <dcterms:modified xsi:type="dcterms:W3CDTF">2021-09-19T14:37:20Z</dcterms:modified>
</cp:coreProperties>
</file>